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4"/>
  </p:handoutMasterIdLst>
  <p:sldIdLst>
    <p:sldId id="281" r:id="rId2"/>
    <p:sldId id="282" r:id="rId3"/>
    <p:sldId id="259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68" r:id="rId14"/>
    <p:sldId id="269" r:id="rId15"/>
    <p:sldId id="270" r:id="rId16"/>
    <p:sldId id="271" r:id="rId17"/>
    <p:sldId id="272" r:id="rId18"/>
    <p:sldId id="280" r:id="rId19"/>
    <p:sldId id="274" r:id="rId20"/>
    <p:sldId id="275" r:id="rId21"/>
    <p:sldId id="276" r:id="rId22"/>
    <p:sldId id="257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41.xml"/><Relationship Id="rId1" Type="http://schemas.microsoft.com/office/2011/relationships/chartStyle" Target="style4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It&#225;li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DFF-4EEF-8123-F11FBAB4291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DFF-4EEF-8123-F11FBAB4291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DFF-4EEF-8123-F11FBAB4291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DFF-4EEF-8123-F11FBAB4291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FF-4EEF-8123-F11FBAB4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Università di Milano (UniMi)</c:v>
                </c:pt>
                <c:pt idx="1">
                  <c:v>Università di Ferrara (Unife)</c:v>
                </c:pt>
                <c:pt idx="2">
                  <c:v>Istituti di Ricovero e Cura a Carattere Scientifico (IRCCS)</c:v>
                </c:pt>
                <c:pt idx="3">
                  <c:v>Politecnico di Milano (PoliMi)</c:v>
                </c:pt>
                <c:pt idx="4">
                  <c:v>Università di Padova (UNIPD)</c:v>
                </c:pt>
                <c:pt idx="5">
                  <c:v>Istituto Nazionale di Fisica Nucleare (INFN)</c:v>
                </c:pt>
                <c:pt idx="6">
                  <c:v>Università di Salerno (Unia)</c:v>
                </c:pt>
                <c:pt idx="7">
                  <c:v>Università di Roma Tor Vergata</c:v>
                </c:pt>
                <c:pt idx="8">
                  <c:v>Università di Bologna (Unibo)</c:v>
                </c:pt>
                <c:pt idx="9">
                  <c:v>Università di Palermo (UniPa)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47</c:v>
                </c:pt>
                <c:pt idx="1">
                  <c:v>26</c:v>
                </c:pt>
                <c:pt idx="2">
                  <c:v>19</c:v>
                </c:pt>
                <c:pt idx="3">
                  <c:v>14</c:v>
                </c:pt>
                <c:pt idx="4">
                  <c:v>11</c:v>
                </c:pt>
                <c:pt idx="5">
                  <c:v>8</c:v>
                </c:pt>
                <c:pt idx="6">
                  <c:v>8</c:v>
                </c:pt>
                <c:pt idx="7">
                  <c:v>7</c:v>
                </c:pt>
                <c:pt idx="8">
                  <c:v>6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3F-4666-9A8A-9DF86E193C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Nottingham'!$B$18:$B$27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Nottingham'!$C$18:$C$27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B9-4668-B476-110431C74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Milano'!$B$18:$B$27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Milano'!$C$18:$C$27</c:f>
              <c:numCache>
                <c:formatCode>General</c:formatCode>
                <c:ptCount val="10"/>
                <c:pt idx="0">
                  <c:v>2</c:v>
                </c:pt>
                <c:pt idx="1">
                  <c:v>6</c:v>
                </c:pt>
                <c:pt idx="2">
                  <c:v>7</c:v>
                </c:pt>
                <c:pt idx="3">
                  <c:v>9</c:v>
                </c:pt>
                <c:pt idx="4">
                  <c:v>8</c:v>
                </c:pt>
                <c:pt idx="5">
                  <c:v>2</c:v>
                </c:pt>
                <c:pt idx="6">
                  <c:v>7</c:v>
                </c:pt>
                <c:pt idx="7">
                  <c:v>3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BD-4737-B2DB-859B7329D3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engineering</c:v>
                </c:pt>
                <c:pt idx="3">
                  <c:v>chemistry</c:v>
                </c:pt>
                <c:pt idx="4">
                  <c:v>science &amp; technology - other topics</c:v>
                </c:pt>
                <c:pt idx="5">
                  <c:v>metallurgy &amp; metallurgical engineering</c:v>
                </c:pt>
                <c:pt idx="6">
                  <c:v>cell biology</c:v>
                </c:pt>
                <c:pt idx="7">
                  <c:v>environmental sciences &amp; ecology</c:v>
                </c:pt>
                <c:pt idx="8">
                  <c:v>optics</c:v>
                </c:pt>
                <c:pt idx="9">
                  <c:v>astronomy &amp; astrophysics</c:v>
                </c:pt>
              </c:strCache>
            </c:strRef>
          </c:cat>
          <c:val>
            <c:numRef>
              <c:f>'Univ Nottingham'!$H$18:$H$27</c:f>
              <c:numCache>
                <c:formatCode>General</c:formatCode>
                <c:ptCount val="10"/>
                <c:pt idx="0">
                  <c:v>27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4-4B0B-A733-4DF36750E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Milano'!$G$18:$G$27</c:f>
              <c:strCache>
                <c:ptCount val="10"/>
                <c:pt idx="0">
                  <c:v>cardiovascular system &amp; cardiology</c:v>
                </c:pt>
                <c:pt idx="1">
                  <c:v>physiology</c:v>
                </c:pt>
                <c:pt idx="2">
                  <c:v>engineering</c:v>
                </c:pt>
                <c:pt idx="3">
                  <c:v>neurosciences &amp; neurology</c:v>
                </c:pt>
                <c:pt idx="4">
                  <c:v>physics</c:v>
                </c:pt>
                <c:pt idx="5">
                  <c:v>science &amp; technology - other topics</c:v>
                </c:pt>
                <c:pt idx="6">
                  <c:v>biophysics</c:v>
                </c:pt>
                <c:pt idx="7">
                  <c:v>rehabilitation</c:v>
                </c:pt>
                <c:pt idx="8">
                  <c:v>general &amp; internal medicine</c:v>
                </c:pt>
                <c:pt idx="9">
                  <c:v>life sciences &amp; biomedicine - other topics</c:v>
                </c:pt>
              </c:strCache>
            </c:strRef>
          </c:cat>
          <c:val>
            <c:numRef>
              <c:f>'Univ Milano'!$H$18:$H$27</c:f>
              <c:numCache>
                <c:formatCode>General</c:formatCode>
                <c:ptCount val="10"/>
                <c:pt idx="0">
                  <c:v>8</c:v>
                </c:pt>
                <c:pt idx="1">
                  <c:v>8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8A-4A4F-9562-8AA2735DB6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Nottingham'!$L$17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Nottingham'!$K$18:$K$27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Brasil, MJSP</c:v>
                </c:pt>
                <c:pt idx="3">
                  <c:v>Galeti, HVA</c:v>
                </c:pt>
                <c:pt idx="4">
                  <c:v>Gordo, VO</c:v>
                </c:pt>
                <c:pt idx="5">
                  <c:v>Marques, GE</c:v>
                </c:pt>
                <c:pt idx="6">
                  <c:v>Taylor, D</c:v>
                </c:pt>
                <c:pt idx="7">
                  <c:v>Lopez-Richard, V</c:v>
                </c:pt>
                <c:pt idx="8">
                  <c:v>Orlita, M</c:v>
                </c:pt>
                <c:pt idx="9">
                  <c:v>Airey, RJ</c:v>
                </c:pt>
              </c:strCache>
            </c:strRef>
          </c:cat>
          <c:val>
            <c:numRef>
              <c:f>'Univ Nottingham'!$L$18:$L$27</c:f>
              <c:numCache>
                <c:formatCode>General</c:formatCode>
                <c:ptCount val="10"/>
                <c:pt idx="0">
                  <c:v>32</c:v>
                </c:pt>
                <c:pt idx="1">
                  <c:v>31</c:v>
                </c:pt>
                <c:pt idx="2">
                  <c:v>17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B-4672-946D-2C59EADF9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Milano'!$L$17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Milano'!$K$18:$K$27</c:f>
              <c:strCache>
                <c:ptCount val="10"/>
                <c:pt idx="0">
                  <c:v>Porta, A</c:v>
                </c:pt>
                <c:pt idx="1">
                  <c:v>Catai, AM</c:v>
                </c:pt>
                <c:pt idx="2">
                  <c:v>Takahashi, ACM</c:v>
                </c:pt>
                <c:pt idx="3">
                  <c:v>Borghi-Silva, A</c:v>
                </c:pt>
                <c:pt idx="4">
                  <c:v>Marchi, A</c:v>
                </c:pt>
                <c:pt idx="5">
                  <c:v>Bari, V</c:v>
                </c:pt>
                <c:pt idx="6">
                  <c:v>Montano, N</c:v>
                </c:pt>
                <c:pt idx="7">
                  <c:v>Barbic, F</c:v>
                </c:pt>
                <c:pt idx="8">
                  <c:v>Furlan, R</c:v>
                </c:pt>
                <c:pt idx="9">
                  <c:v>Perseguini, NM</c:v>
                </c:pt>
              </c:strCache>
            </c:strRef>
          </c:cat>
          <c:val>
            <c:numRef>
              <c:f>'Univ Milano'!$L$18:$L$27</c:f>
              <c:numCache>
                <c:formatCode>General</c:formatCode>
                <c:ptCount val="10"/>
                <c:pt idx="0">
                  <c:v>29</c:v>
                </c:pt>
                <c:pt idx="1">
                  <c:v>28</c:v>
                </c:pt>
                <c:pt idx="2">
                  <c:v>17</c:v>
                </c:pt>
                <c:pt idx="3">
                  <c:v>12</c:v>
                </c:pt>
                <c:pt idx="4">
                  <c:v>12</c:v>
                </c:pt>
                <c:pt idx="5">
                  <c:v>9</c:v>
                </c:pt>
                <c:pt idx="6">
                  <c:v>9</c:v>
                </c:pt>
                <c:pt idx="7">
                  <c:v>7</c:v>
                </c:pt>
                <c:pt idx="8">
                  <c:v>7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83-481F-9691-21F87D34C2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Cambridge'!$B$18:$B$27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Cambridge'!$C$18:$C$27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6D-4BA6-8563-4FCC59100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Ferrara'!$B$18:$B$27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Ferrara'!$C$18:$C$27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3E-4091-B413-D17B5952A1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Cambridge'!$G$18:$G$27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cell biology</c:v>
                </c:pt>
                <c:pt idx="4">
                  <c:v>environmental sciences &amp; ecology</c:v>
                </c:pt>
                <c:pt idx="5">
                  <c:v>metallurgy &amp; metallurgical engineering</c:v>
                </c:pt>
                <c:pt idx="6">
                  <c:v>psychology</c:v>
                </c:pt>
                <c:pt idx="7">
                  <c:v>biochemistry &amp; molecular biology</c:v>
                </c:pt>
                <c:pt idx="8">
                  <c:v>engineering</c:v>
                </c:pt>
                <c:pt idx="9">
                  <c:v>evolutionary biology</c:v>
                </c:pt>
              </c:strCache>
            </c:strRef>
          </c:cat>
          <c:val>
            <c:numRef>
              <c:f>'Univ Cambridge'!$H$18:$H$27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7-4C0E-81D2-DA99D7FA7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441-42CC-A4F3-A7964E7F091C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441-42CC-A4F3-A7964E7F091C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7441-42CC-A4F3-A7964E7F091C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7441-42CC-A4F3-A7964E7F091C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7441-42CC-A4F3-A7964E7F091C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441-42CC-A4F3-A7964E7F09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Ferrara'!$G$18:$G$27</c:f>
              <c:strCache>
                <c:ptCount val="10"/>
                <c:pt idx="0">
                  <c:v>chemistry</c:v>
                </c:pt>
                <c:pt idx="1">
                  <c:v>materials science</c:v>
                </c:pt>
                <c:pt idx="2">
                  <c:v>physics</c:v>
                </c:pt>
                <c:pt idx="3">
                  <c:v>biochemistry &amp; molecular biology</c:v>
                </c:pt>
                <c:pt idx="4">
                  <c:v>crystallography</c:v>
                </c:pt>
                <c:pt idx="5">
                  <c:v>endocrinology &amp; metabolism</c:v>
                </c:pt>
                <c:pt idx="6">
                  <c:v>engineering</c:v>
                </c:pt>
                <c:pt idx="7">
                  <c:v>immunology</c:v>
                </c:pt>
                <c:pt idx="8">
                  <c:v>physiology</c:v>
                </c:pt>
                <c:pt idx="9">
                  <c:v>research &amp; experimental medicine</c:v>
                </c:pt>
              </c:strCache>
            </c:strRef>
          </c:cat>
          <c:val>
            <c:numRef>
              <c:f>'Univ Ferrara'!$H$18:$H$27</c:f>
              <c:numCache>
                <c:formatCode>General</c:formatCode>
                <c:ptCount val="10"/>
                <c:pt idx="0">
                  <c:v>19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13-4CEE-A32A-95A401DC6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Cambridge'!$L$17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Cambridge'!$K$18:$K$27</c:f>
              <c:strCache>
                <c:ptCount val="10"/>
                <c:pt idx="0">
                  <c:v>Blamire, MG</c:v>
                </c:pt>
                <c:pt idx="1">
                  <c:v>Colauto, F</c:v>
                </c:pt>
                <c:pt idx="2">
                  <c:v>Ortiz, WA</c:v>
                </c:pt>
                <c:pt idx="3">
                  <c:v>Johansen, TH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ALCANTARA, NG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'Univ Cambridge'!$L$18:$L$27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A-4FFF-BBA1-7CE0D71BE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Ferrara'!$L$17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Ferrara'!$K$18:$K$27</c:f>
              <c:strCache>
                <c:ptCount val="10"/>
                <c:pt idx="0">
                  <c:v>Dal Colle, M</c:v>
                </c:pt>
                <c:pt idx="1">
                  <c:v>Olivato, PR</c:v>
                </c:pt>
                <c:pt idx="2">
                  <c:v>Zukerman-Schpector, J</c:v>
                </c:pt>
                <c:pt idx="3">
                  <c:v>Rittner, R</c:v>
                </c:pt>
                <c:pt idx="4">
                  <c:v>RODRIGUES, ACM</c:v>
                </c:pt>
                <c:pt idx="5">
                  <c:v>Vinhato, E</c:v>
                </c:pt>
                <c:pt idx="6">
                  <c:v>Cerqueira, CR</c:v>
                </c:pt>
                <c:pt idx="7">
                  <c:v>Reis, AKCA</c:v>
                </c:pt>
                <c:pt idx="8">
                  <c:v>Distefano, G</c:v>
                </c:pt>
                <c:pt idx="9">
                  <c:v>Rodrigues, DNS</c:v>
                </c:pt>
              </c:strCache>
            </c:strRef>
          </c:cat>
          <c:val>
            <c:numRef>
              <c:f>'Univ Ferrara'!$L$18:$L$27</c:f>
              <c:numCache>
                <c:formatCode>General</c:formatCode>
                <c:ptCount val="10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9</c:v>
                </c:pt>
                <c:pt idx="4">
                  <c:v>7</c:v>
                </c:pt>
                <c:pt idx="5">
                  <c:v>7</c:v>
                </c:pt>
                <c:pt idx="6">
                  <c:v>6</c:v>
                </c:pt>
                <c:pt idx="7">
                  <c:v>5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8C-451B-9684-81851ADC1D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Sheffield'!$B$18:$B$27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Sheffield'!$C$18:$C$27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6-468F-A985-88CEECA11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IRCCS!$B$18:$B$27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IRCCS!$C$18:$C$27</c:f>
              <c:numCache>
                <c:formatCode>General</c:formatCode>
                <c:ptCount val="10"/>
                <c:pt idx="0">
                  <c:v>1</c:v>
                </c:pt>
                <c:pt idx="1">
                  <c:v>5</c:v>
                </c:pt>
                <c:pt idx="2">
                  <c:v>4</c:v>
                </c:pt>
                <c:pt idx="3">
                  <c:v>5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A5C-447D-97C0-3581C3807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science &amp; technology - other topics</c:v>
                </c:pt>
                <c:pt idx="3">
                  <c:v>agriculture</c:v>
                </c:pt>
                <c:pt idx="4">
                  <c:v>astronomy &amp; astrophysics</c:v>
                </c:pt>
                <c:pt idx="5">
                  <c:v>business &amp; economics</c:v>
                </c:pt>
                <c:pt idx="6">
                  <c:v>cell biology</c:v>
                </c:pt>
                <c:pt idx="7">
                  <c:v>engineering</c:v>
                </c:pt>
                <c:pt idx="8">
                  <c:v>environmental sciences &amp; ecology</c:v>
                </c:pt>
                <c:pt idx="9">
                  <c:v>microbiology</c:v>
                </c:pt>
              </c:strCache>
            </c:strRef>
          </c:cat>
          <c:val>
            <c:numRef>
              <c:f>'Univ Sheffield'!$H$18:$H$27</c:f>
              <c:numCache>
                <c:formatCode>General</c:formatCode>
                <c:ptCount val="10"/>
                <c:pt idx="0">
                  <c:v>12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B1-4CCD-A775-4C0540249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IRCCS!$G$18:$G$27</c:f>
              <c:strCache>
                <c:ptCount val="10"/>
                <c:pt idx="0">
                  <c:v>physiology</c:v>
                </c:pt>
                <c:pt idx="1">
                  <c:v>engineering</c:v>
                </c:pt>
                <c:pt idx="2">
                  <c:v>science &amp; technology - other topics</c:v>
                </c:pt>
                <c:pt idx="3">
                  <c:v>biophysics</c:v>
                </c:pt>
                <c:pt idx="4">
                  <c:v>cardiovascular system &amp; cardiology</c:v>
                </c:pt>
                <c:pt idx="5">
                  <c:v>orthopedics</c:v>
                </c:pt>
                <c:pt idx="6">
                  <c:v>rehabilitation</c:v>
                </c:pt>
                <c:pt idx="7">
                  <c:v>rheumatology</c:v>
                </c:pt>
                <c:pt idx="8">
                  <c:v>cell biology</c:v>
                </c:pt>
                <c:pt idx="9">
                  <c:v>physics</c:v>
                </c:pt>
              </c:strCache>
            </c:strRef>
          </c:cat>
          <c:val>
            <c:numRef>
              <c:f>IRCCS!$H$18:$H$27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3B-4C07-9D60-1F3C2A859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Sheffield'!$L$17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Sheffield'!$K$18:$K$27</c:f>
              <c:strCache>
                <c:ptCount val="10"/>
                <c:pt idx="0">
                  <c:v>Gobato, YG</c:v>
                </c:pt>
                <c:pt idx="1">
                  <c:v>Henini, M</c:v>
                </c:pt>
                <c:pt idx="2">
                  <c:v>Brasil, MJSP</c:v>
                </c:pt>
                <c:pt idx="3">
                  <c:v>Marques, GE</c:v>
                </c:pt>
                <c:pt idx="4">
                  <c:v>Galeti, HVA</c:v>
                </c:pt>
                <c:pt idx="5">
                  <c:v>Lopez-Richard, V</c:v>
                </c:pt>
                <c:pt idx="6">
                  <c:v>Airey, RJ</c:v>
                </c:pt>
                <c:pt idx="7">
                  <c:v>de Carvalho, HB</c:v>
                </c:pt>
                <c:pt idx="8">
                  <c:v>dos Santos, LF</c:v>
                </c:pt>
                <c:pt idx="9">
                  <c:v>Hill, G</c:v>
                </c:pt>
              </c:strCache>
            </c:strRef>
          </c:cat>
          <c:val>
            <c:numRef>
              <c:f>'Univ Sheffield'!$L$18:$L$27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A5-42BB-A315-A8FCC8041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IRCCS!$L$17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IRCCS!$K$18:$K$27</c:f>
              <c:strCache>
                <c:ptCount val="10"/>
                <c:pt idx="0">
                  <c:v>Porta, A</c:v>
                </c:pt>
                <c:pt idx="1">
                  <c:v>Catai, AM</c:v>
                </c:pt>
                <c:pt idx="2">
                  <c:v>Marchi, A</c:v>
                </c:pt>
                <c:pt idx="3">
                  <c:v>Takahashi, ACM</c:v>
                </c:pt>
                <c:pt idx="4">
                  <c:v>Bari, V</c:v>
                </c:pt>
                <c:pt idx="5">
                  <c:v>De Maria, B</c:v>
                </c:pt>
                <c:pt idx="6">
                  <c:v>Rehder-Santos, P</c:v>
                </c:pt>
                <c:pt idx="7">
                  <c:v>Zamuner, AR</c:v>
                </c:pt>
                <c:pt idx="8">
                  <c:v>Barbic, F</c:v>
                </c:pt>
                <c:pt idx="9">
                  <c:v>Furlan, R</c:v>
                </c:pt>
              </c:strCache>
            </c:strRef>
          </c:cat>
          <c:val>
            <c:numRef>
              <c:f>IRCCS!$L$18:$L$27</c:f>
              <c:numCache>
                <c:formatCode>General</c:formatCode>
                <c:ptCount val="10"/>
                <c:pt idx="0">
                  <c:v>16</c:v>
                </c:pt>
                <c:pt idx="1">
                  <c:v>14</c:v>
                </c:pt>
                <c:pt idx="2">
                  <c:v>9</c:v>
                </c:pt>
                <c:pt idx="3">
                  <c:v>8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65-48C1-B454-2CB69EC48B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KEW!$B$18:$B$27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KEW!$C$18:$C$27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47-47AE-844E-449732E70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14</c:v>
                </c:pt>
                <c:pt idx="1">
                  <c:v>60</c:v>
                </c:pt>
                <c:pt idx="2">
                  <c:v>52</c:v>
                </c:pt>
                <c:pt idx="3">
                  <c:v>38</c:v>
                </c:pt>
                <c:pt idx="4">
                  <c:v>36</c:v>
                </c:pt>
                <c:pt idx="5">
                  <c:v>30</c:v>
                </c:pt>
                <c:pt idx="6">
                  <c:v>20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  <c:pt idx="10">
                  <c:v>12</c:v>
                </c:pt>
                <c:pt idx="11">
                  <c:v>10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2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8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3</c:v>
                </c:pt>
                <c:pt idx="28">
                  <c:v>2</c:v>
                </c:pt>
                <c:pt idx="29">
                  <c:v>0</c:v>
                </c:pt>
                <c:pt idx="30">
                  <c:v>1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B0-45AF-A061-D0709AA2FB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'Poli Milano'!$B$18:$B$27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'Poli Milano'!$C$18:$C$27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6</c:v>
                </c:pt>
                <c:pt idx="4">
                  <c:v>4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D7-47E0-80DD-8A6A1144DC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KEW!$G$18:$G$22</c:f>
              <c:strCache>
                <c:ptCount val="5"/>
                <c:pt idx="0">
                  <c:v>plant sciences</c:v>
                </c:pt>
                <c:pt idx="1">
                  <c:v>evolutionary biology</c:v>
                </c:pt>
                <c:pt idx="2">
                  <c:v>biochemistry &amp; molecular biology</c:v>
                </c:pt>
                <c:pt idx="3">
                  <c:v>genetics &amp; heredity</c:v>
                </c:pt>
                <c:pt idx="4">
                  <c:v>environmental sciences &amp; ecology</c:v>
                </c:pt>
              </c:strCache>
            </c:strRef>
          </c:cat>
          <c:val>
            <c:numRef>
              <c:f>KEW!$H$18:$H$22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F-46DD-943C-FF0AABA45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'Poli Milano'!$G$18:$G$26</c:f>
              <c:strCache>
                <c:ptCount val="9"/>
                <c:pt idx="0">
                  <c:v>science &amp; technology - other topics</c:v>
                </c:pt>
                <c:pt idx="1">
                  <c:v>physiology</c:v>
                </c:pt>
                <c:pt idx="2">
                  <c:v>biophysics</c:v>
                </c:pt>
                <c:pt idx="3">
                  <c:v>engineering</c:v>
                </c:pt>
                <c:pt idx="4">
                  <c:v>neurosciences &amp; neurology</c:v>
                </c:pt>
                <c:pt idx="5">
                  <c:v>rheumatology</c:v>
                </c:pt>
                <c:pt idx="6">
                  <c:v>respiratory system</c:v>
                </c:pt>
                <c:pt idx="7">
                  <c:v>sport sciences</c:v>
                </c:pt>
                <c:pt idx="8">
                  <c:v>surgery</c:v>
                </c:pt>
              </c:strCache>
            </c:strRef>
          </c:cat>
          <c:val>
            <c:numRef>
              <c:f>'Poli Milano'!$H$18:$H$26</c:f>
              <c:numCache>
                <c:formatCode>General</c:formatCode>
                <c:ptCount val="9"/>
                <c:pt idx="0">
                  <c:v>5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DB-489B-9602-910633F76D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KEW!$L$17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KEW!$K$18:$K$27</c:f>
              <c:strCache>
                <c:ptCount val="10"/>
                <c:pt idx="0">
                  <c:v>Lucas, E</c:v>
                </c:pt>
                <c:pt idx="1">
                  <c:v>Mazine, FF</c:v>
                </c:pt>
                <c:pt idx="2">
                  <c:v>Santos, MF</c:v>
                </c:pt>
                <c:pt idx="3">
                  <c:v>Zappi, DC</c:v>
                </c:pt>
                <c:pt idx="4">
                  <c:v>FOREST, F</c:v>
                </c:pt>
                <c:pt idx="5">
                  <c:v>Lucas, EJ</c:v>
                </c:pt>
                <c:pt idx="6">
                  <c:v>Moraes, EM</c:v>
                </c:pt>
                <c:pt idx="7">
                  <c:v>Taylor, NP</c:v>
                </c:pt>
                <c:pt idx="8">
                  <c:v>Prenner, G</c:v>
                </c:pt>
                <c:pt idx="9">
                  <c:v>Sano, PT</c:v>
                </c:pt>
              </c:strCache>
            </c:strRef>
          </c:cat>
          <c:val>
            <c:numRef>
              <c:f>KEW!$L$18:$L$27</c:f>
              <c:numCache>
                <c:formatCode>General</c:formatCode>
                <c:ptCount val="10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8-49D0-A83E-2734A034F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'Poli Milano'!$L$17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'Poli Milano'!$K$18:$K$27</c:f>
              <c:strCache>
                <c:ptCount val="10"/>
                <c:pt idx="0">
                  <c:v>Marchi, A</c:v>
                </c:pt>
                <c:pt idx="1">
                  <c:v>Porta, A</c:v>
                </c:pt>
                <c:pt idx="2">
                  <c:v>Catai, AM</c:v>
                </c:pt>
                <c:pt idx="3">
                  <c:v>Barbic, F</c:v>
                </c:pt>
                <c:pt idx="4">
                  <c:v>Borghi-Silva, A</c:v>
                </c:pt>
                <c:pt idx="5">
                  <c:v>Furlan, R</c:v>
                </c:pt>
                <c:pt idx="6">
                  <c:v>Zamuner, AR</c:v>
                </c:pt>
                <c:pt idx="7">
                  <c:v>Bari, V</c:v>
                </c:pt>
                <c:pt idx="8">
                  <c:v>Costa, FSM</c:v>
                </c:pt>
                <c:pt idx="9">
                  <c:v>Mendes, RG</c:v>
                </c:pt>
              </c:strCache>
            </c:strRef>
          </c:cat>
          <c:val>
            <c:numRef>
              <c:f>'Poli Milano'!$L$18:$L$27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8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29-40B3-94E0-99DA97D59A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Manchester'!$B$18:$B$27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Manchester'!$C$18:$C$27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7C-4F77-B473-69B30FF8B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Padova'!$B$18:$B$27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Padova'!$C$18:$C$27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46-4D9E-9145-893E65D027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Padova'!$B$18:$B$27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Padova'!$C$18:$C$27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8B-4E10-8FEA-ADBD19E6D4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200"/>
      </a:pPr>
      <a:endParaRPr lang="pt-B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Manchester'!$G$18:$G$27</c:f>
              <c:strCache>
                <c:ptCount val="10"/>
                <c:pt idx="0">
                  <c:v>materials science</c:v>
                </c:pt>
                <c:pt idx="1">
                  <c:v>mathematics</c:v>
                </c:pt>
                <c:pt idx="2">
                  <c:v>polymer science</c:v>
                </c:pt>
                <c:pt idx="3">
                  <c:v>computer science</c:v>
                </c:pt>
                <c:pt idx="4">
                  <c:v>business &amp; economics</c:v>
                </c:pt>
                <c:pt idx="5">
                  <c:v>cell biology</c:v>
                </c:pt>
                <c:pt idx="6">
                  <c:v>electrochemistry</c:v>
                </c:pt>
                <c:pt idx="7">
                  <c:v>environmental sciences &amp; ecology</c:v>
                </c:pt>
                <c:pt idx="8">
                  <c:v>evolutionary biology</c:v>
                </c:pt>
                <c:pt idx="9">
                  <c:v>health care sciences &amp; services</c:v>
                </c:pt>
              </c:strCache>
            </c:strRef>
          </c:cat>
          <c:val>
            <c:numRef>
              <c:f>'Univ Manchester'!$H$18:$H$27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E-472B-83DF-58F4A9EDE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Padova'!$G$18:$G$26</c:f>
              <c:strCache>
                <c:ptCount val="9"/>
                <c:pt idx="0">
                  <c:v>materials science</c:v>
                </c:pt>
                <c:pt idx="1">
                  <c:v>biochemistry &amp; molecular biology</c:v>
                </c:pt>
                <c:pt idx="2">
                  <c:v>cell biology</c:v>
                </c:pt>
                <c:pt idx="3">
                  <c:v>environmental sciences &amp; ecology</c:v>
                </c:pt>
                <c:pt idx="4">
                  <c:v>evolutionary biology</c:v>
                </c:pt>
                <c:pt idx="5">
                  <c:v>astronomy &amp; astrophysics</c:v>
                </c:pt>
                <c:pt idx="6">
                  <c:v>engineering</c:v>
                </c:pt>
                <c:pt idx="7">
                  <c:v>life sciences &amp; biomedicine - other topics</c:v>
                </c:pt>
                <c:pt idx="8">
                  <c:v>physics</c:v>
                </c:pt>
              </c:strCache>
            </c:strRef>
          </c:cat>
          <c:val>
            <c:numRef>
              <c:f>'Univ Padova'!$H$18:$H$26</c:f>
              <c:numCache>
                <c:formatCode>General</c:formatCode>
                <c:ptCount val="9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07-4607-90EB-63ACECF213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solidFill>
            <a:schemeClr val="bg1"/>
          </a:solidFill>
          <a:ln>
            <a:solidFill>
              <a:schemeClr val="bg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12</c:v>
                </c:pt>
                <c:pt idx="1">
                  <c:v>21</c:v>
                </c:pt>
                <c:pt idx="2">
                  <c:v>21</c:v>
                </c:pt>
                <c:pt idx="3">
                  <c:v>18</c:v>
                </c:pt>
                <c:pt idx="4">
                  <c:v>24</c:v>
                </c:pt>
                <c:pt idx="5">
                  <c:v>7</c:v>
                </c:pt>
                <c:pt idx="6">
                  <c:v>13</c:v>
                </c:pt>
                <c:pt idx="7">
                  <c:v>7</c:v>
                </c:pt>
                <c:pt idx="8">
                  <c:v>5</c:v>
                </c:pt>
                <c:pt idx="9">
                  <c:v>3</c:v>
                </c:pt>
                <c:pt idx="10">
                  <c:v>5</c:v>
                </c:pt>
                <c:pt idx="11">
                  <c:v>9</c:v>
                </c:pt>
                <c:pt idx="12">
                  <c:v>6</c:v>
                </c:pt>
                <c:pt idx="13">
                  <c:v>1</c:v>
                </c:pt>
                <c:pt idx="14">
                  <c:v>5</c:v>
                </c:pt>
                <c:pt idx="15">
                  <c:v>2</c:v>
                </c:pt>
                <c:pt idx="16">
                  <c:v>1</c:v>
                </c:pt>
                <c:pt idx="17">
                  <c:v>2</c:v>
                </c:pt>
                <c:pt idx="18">
                  <c:v>0</c:v>
                </c:pt>
                <c:pt idx="19">
                  <c:v>2</c:v>
                </c:pt>
                <c:pt idx="20">
                  <c:v>2</c:v>
                </c:pt>
                <c:pt idx="21">
                  <c:v>0</c:v>
                </c:pt>
                <c:pt idx="22">
                  <c:v>1</c:v>
                </c:pt>
                <c:pt idx="23">
                  <c:v>2</c:v>
                </c:pt>
                <c:pt idx="24">
                  <c:v>2</c:v>
                </c:pt>
                <c:pt idx="25">
                  <c:v>1</c:v>
                </c:pt>
                <c:pt idx="26">
                  <c:v>0</c:v>
                </c:pt>
                <c:pt idx="27">
                  <c:v>4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70-4B5A-BD70-4F4E018F1DB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Manchester'!$L$17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Manchester'!$K$18:$K$27</c:f>
              <c:strCache>
                <c:ptCount val="10"/>
                <c:pt idx="0">
                  <c:v>dos Santos, WN</c:v>
                </c:pt>
                <c:pt idx="1">
                  <c:v>Nadarajah, S</c:v>
                </c:pt>
                <c:pt idx="2">
                  <c:v>Rocha, R</c:v>
                </c:pt>
                <c:pt idx="3">
                  <c:v>Taylor, R</c:v>
                </c:pt>
                <c:pt idx="4">
                  <c:v>Louzada, F</c:v>
                </c:pt>
                <c:pt idx="5">
                  <c:v>Mummery, P</c:v>
                </c:pt>
                <c:pt idx="6">
                  <c:v>Tomazella, V</c:v>
                </c:pt>
                <c:pt idx="7">
                  <c:v>Wallwork, A</c:v>
                </c:pt>
                <c:pt idx="8">
                  <c:v>Baldo, JB</c:v>
                </c:pt>
                <c:pt idx="9">
                  <c:v>Abdalla, FC</c:v>
                </c:pt>
              </c:strCache>
            </c:strRef>
          </c:cat>
          <c:val>
            <c:numRef>
              <c:f>'Univ Manchester'!$L$18:$L$27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90-40B5-80C0-AB37C19FA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Padova'!$L$17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Padova'!$K$18:$K$27</c:f>
              <c:strCache>
                <c:ptCount val="10"/>
                <c:pt idx="0">
                  <c:v>Colombo, P</c:v>
                </c:pt>
                <c:pt idx="1">
                  <c:v>Cilla, MS</c:v>
                </c:pt>
                <c:pt idx="2">
                  <c:v>Morelli, MR</c:v>
                </c:pt>
                <c:pt idx="3">
                  <c:v>Baba, M</c:v>
                </c:pt>
                <c:pt idx="4">
                  <c:v>Johansen, TH</c:v>
                </c:pt>
                <c:pt idx="5">
                  <c:v>Kitamoto, K</c:v>
                </c:pt>
                <c:pt idx="6">
                  <c:v>Landry, J</c:v>
                </c:pt>
                <c:pt idx="7">
                  <c:v>Levine, B</c:v>
                </c:pt>
                <c:pt idx="8">
                  <c:v>Prescott, M</c:v>
                </c:pt>
                <c:pt idx="9">
                  <c:v>Sakagami, H</c:v>
                </c:pt>
              </c:strCache>
            </c:strRef>
          </c:cat>
          <c:val>
            <c:numRef>
              <c:f>'Univ Padova'!$L$18:$L$27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F5-4628-9092-7A6E961367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solidFill>
            <a:schemeClr val="bg1"/>
          </a:solidFill>
          <a:ln>
            <a:solidFill>
              <a:schemeClr val="bg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engineering</c:v>
                </c:pt>
                <c:pt idx="4">
                  <c:v>plant sciences</c:v>
                </c:pt>
                <c:pt idx="5">
                  <c:v>environmental sciences &amp; ecology</c:v>
                </c:pt>
                <c:pt idx="6">
                  <c:v>biochemistry &amp; molecular biology</c:v>
                </c:pt>
                <c:pt idx="7">
                  <c:v>science &amp; technology - other topics</c:v>
                </c:pt>
                <c:pt idx="8">
                  <c:v>electrochemistry</c:v>
                </c:pt>
                <c:pt idx="9">
                  <c:v>operations research &amp; management science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63</c:v>
                </c:pt>
                <c:pt idx="1">
                  <c:v>59</c:v>
                </c:pt>
                <c:pt idx="2">
                  <c:v>58</c:v>
                </c:pt>
                <c:pt idx="3">
                  <c:v>34</c:v>
                </c:pt>
                <c:pt idx="4">
                  <c:v>29</c:v>
                </c:pt>
                <c:pt idx="5">
                  <c:v>28</c:v>
                </c:pt>
                <c:pt idx="6">
                  <c:v>26</c:v>
                </c:pt>
                <c:pt idx="7">
                  <c:v>24</c:v>
                </c:pt>
                <c:pt idx="8">
                  <c:v>22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B-4AFE-8052-88058FB07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chemistry</c:v>
                </c:pt>
                <c:pt idx="1">
                  <c:v>physics</c:v>
                </c:pt>
                <c:pt idx="2">
                  <c:v>materials science</c:v>
                </c:pt>
                <c:pt idx="3">
                  <c:v>science &amp; technology - other topics</c:v>
                </c:pt>
                <c:pt idx="4">
                  <c:v>neurosciences &amp; neurology</c:v>
                </c:pt>
                <c:pt idx="5">
                  <c:v>optics</c:v>
                </c:pt>
                <c:pt idx="6">
                  <c:v>physiology</c:v>
                </c:pt>
                <c:pt idx="7">
                  <c:v>engineering</c:v>
                </c:pt>
                <c:pt idx="8">
                  <c:v>biochemistry &amp; molecular biology</c:v>
                </c:pt>
                <c:pt idx="9">
                  <c:v>cardiovascular system &amp; cardiology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37</c:v>
                </c:pt>
                <c:pt idx="1">
                  <c:v>31</c:v>
                </c:pt>
                <c:pt idx="2">
                  <c:v>18</c:v>
                </c:pt>
                <c:pt idx="3">
                  <c:v>14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9</c:v>
                </c:pt>
                <c:pt idx="8">
                  <c:v>8</c:v>
                </c:pt>
                <c:pt idx="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44-4ADD-B0DE-1B15D2486C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photoluminescence</c:v>
                </c:pt>
                <c:pt idx="1">
                  <c:v>simulation</c:v>
                </c:pt>
                <c:pt idx="2">
                  <c:v>spintronics</c:v>
                </c:pt>
                <c:pt idx="3">
                  <c:v>workload control</c:v>
                </c:pt>
                <c:pt idx="4">
                  <c:v>mice</c:v>
                </c:pt>
                <c:pt idx="5">
                  <c:v>taxonomy</c:v>
                </c:pt>
                <c:pt idx="6">
                  <c:v>water splitting</c:v>
                </c:pt>
                <c:pt idx="7">
                  <c:v>anxiety</c:v>
                </c:pt>
                <c:pt idx="8">
                  <c:v>brazil</c:v>
                </c:pt>
                <c:pt idx="9">
                  <c:v>elevated plus-maze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9-4EFC-AAC1-5BF55332B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heart rate variability</c:v>
                </c:pt>
                <c:pt idx="1">
                  <c:v>autonomic nervous system</c:v>
                </c:pt>
                <c:pt idx="2">
                  <c:v>infrared spectroscopy</c:v>
                </c:pt>
                <c:pt idx="3">
                  <c:v>conformational analysis</c:v>
                </c:pt>
                <c:pt idx="4">
                  <c:v>theoretical calculations</c:v>
                </c:pt>
                <c:pt idx="5">
                  <c:v>aging</c:v>
                </c:pt>
                <c:pt idx="6">
                  <c:v>cardiovascular control</c:v>
                </c:pt>
                <c:pt idx="7">
                  <c:v>x-ray diffraction analysis</c:v>
                </c:pt>
                <c:pt idx="8">
                  <c:v>symbolic analysis</c:v>
                </c:pt>
                <c:pt idx="9">
                  <c:v>biomarkers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18</c:v>
                </c:pt>
                <c:pt idx="1">
                  <c:v>17</c:v>
                </c:pt>
                <c:pt idx="2">
                  <c:v>17</c:v>
                </c:pt>
                <c:pt idx="3">
                  <c:v>13</c:v>
                </c:pt>
                <c:pt idx="4">
                  <c:v>12</c:v>
                </c:pt>
                <c:pt idx="5">
                  <c:v>8</c:v>
                </c:pt>
                <c:pt idx="6">
                  <c:v>7</c:v>
                </c:pt>
                <c:pt idx="7">
                  <c:v>7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A5-4982-AFFF-4DB56ED93B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Nottingham</c:v>
                </c:pt>
                <c:pt idx="1">
                  <c:v>University of Cambridge</c:v>
                </c:pt>
                <c:pt idx="2">
                  <c:v>University of Sheffield</c:v>
                </c:pt>
                <c:pt idx="3">
                  <c:v>Royal Botanic Gardens (KEW)</c:v>
                </c:pt>
                <c:pt idx="4">
                  <c:v>University of Manchester</c:v>
                </c:pt>
                <c:pt idx="5">
                  <c:v>Lancaster University</c:v>
                </c:pt>
                <c:pt idx="6">
                  <c:v>Manchester Metropolitan University (MMU)</c:v>
                </c:pt>
                <c:pt idx="7">
                  <c:v>University of Oxford</c:v>
                </c:pt>
                <c:pt idx="8">
                  <c:v>University of Bath</c:v>
                </c:pt>
                <c:pt idx="9">
                  <c:v>University of Birmingham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44</c:v>
                </c:pt>
                <c:pt idx="1">
                  <c:v>21</c:v>
                </c:pt>
                <c:pt idx="2">
                  <c:v>20</c:v>
                </c:pt>
                <c:pt idx="3">
                  <c:v>19</c:v>
                </c:pt>
                <c:pt idx="4">
                  <c:v>19</c:v>
                </c:pt>
                <c:pt idx="5">
                  <c:v>18</c:v>
                </c:pt>
                <c:pt idx="6">
                  <c:v>16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D4-4761-AD45-3E31D0179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6/20/2018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25/04/2018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18.264 </a:t>
            </a:r>
            <a:r>
              <a:rPr lang="pt-BR" sz="2000" dirty="0" err="1">
                <a:latin typeface="Open Sans" panose="020B0606030504020204"/>
              </a:rPr>
              <a:t>papers</a:t>
            </a:r>
            <a:r>
              <a:rPr lang="pt-BR" sz="2000" dirty="0">
                <a:latin typeface="Open Sans" panose="020B0606030504020204"/>
              </a:rPr>
              <a:t> (25/04/2018)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OG=(universidade federal de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) </a:t>
            </a:r>
            <a:r>
              <a:rPr lang="pt-BR" sz="2000" dirty="0" err="1">
                <a:latin typeface="Open Sans" panose="020B0606030504020204"/>
              </a:rPr>
              <a:t>or</a:t>
            </a:r>
            <a:r>
              <a:rPr lang="pt-BR" sz="2000" dirty="0">
                <a:latin typeface="Open Sans" panose="020B0606030504020204"/>
              </a:rPr>
              <a:t> OO=(</a:t>
            </a:r>
            <a:r>
              <a:rPr lang="pt-BR" sz="2000" dirty="0" err="1">
                <a:latin typeface="Open Sans" panose="020B0606030504020204"/>
              </a:rPr>
              <a:t>desufscar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fundacao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soa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314BA-8109-41B7-8793-180A6E1F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Ferrara (</a:t>
            </a:r>
            <a:r>
              <a:rPr lang="pt-BR" dirty="0" err="1"/>
              <a:t>Unife</a:t>
            </a:r>
            <a:r>
              <a:rPr lang="pt-BR" dirty="0"/>
              <a:t>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983967"/>
              </p:ext>
            </p:extLst>
          </p:nvPr>
        </p:nvGraphicFramePr>
        <p:xfrm>
          <a:off x="829344" y="883518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1452193"/>
              </p:ext>
            </p:extLst>
          </p:nvPr>
        </p:nvGraphicFramePr>
        <p:xfrm>
          <a:off x="829342" y="883518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609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8C612-CCCE-4044-B07B-6BF31B4C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Ferrara (</a:t>
            </a:r>
            <a:r>
              <a:rPr lang="pt-BR" dirty="0" err="1"/>
              <a:t>Unife</a:t>
            </a:r>
            <a:r>
              <a:rPr lang="pt-BR" dirty="0"/>
              <a:t>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310159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8220810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95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B3F9D-B345-4594-AA58-D91E54A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Ferrara (</a:t>
            </a:r>
            <a:r>
              <a:rPr lang="pt-BR" dirty="0" err="1"/>
              <a:t>Unife</a:t>
            </a:r>
            <a:r>
              <a:rPr lang="pt-BR" dirty="0"/>
              <a:t>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91697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8109333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8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923018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id="{4C56218F-5972-4543-8CF7-4D784619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it-IT" dirty="0"/>
              <a:t>Istituti di Ricovero e Cura</a:t>
            </a:r>
            <a:br>
              <a:rPr lang="it-IT" dirty="0"/>
            </a:br>
            <a:r>
              <a:rPr lang="it-IT" dirty="0"/>
              <a:t>a Carattere Scientifico (IRCCS)</a:t>
            </a:r>
            <a:r>
              <a:rPr lang="pt-BR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713693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8794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166084"/>
              </p:ext>
            </p:extLst>
          </p:nvPr>
        </p:nvGraphicFramePr>
        <p:xfrm>
          <a:off x="829344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ítulo 1">
            <a:extLst>
              <a:ext uri="{FF2B5EF4-FFF2-40B4-BE49-F238E27FC236}">
                <a16:creationId xmlns:a16="http://schemas.microsoft.com/office/drawing/2014/main" id="{30C744A0-B50F-487E-BDC5-7BC538AC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it-IT" dirty="0"/>
              <a:t>Istituti di Ricovero e Cura</a:t>
            </a:r>
            <a:br>
              <a:rPr lang="it-IT" dirty="0"/>
            </a:br>
            <a:r>
              <a:rPr lang="it-IT" dirty="0"/>
              <a:t>a Carattere Scientifico (IRCCS)</a:t>
            </a:r>
            <a:r>
              <a:rPr lang="pt-BR" dirty="0"/>
              <a:t>, 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4332075"/>
              </p:ext>
            </p:extLst>
          </p:nvPr>
        </p:nvGraphicFramePr>
        <p:xfrm>
          <a:off x="829342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3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FCA6A-CC0E-4454-A823-9CC8677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it-IT" dirty="0"/>
              <a:t>Istituti di Ricovero e Cura</a:t>
            </a:r>
            <a:br>
              <a:rPr lang="it-IT" dirty="0"/>
            </a:br>
            <a:r>
              <a:rPr lang="it-IT" dirty="0"/>
              <a:t>a Carattere Scientifico (IRCCS)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107556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0029290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084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0AD0-7E3A-489D-BE9A-284242DF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Politecnico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Milano (</a:t>
            </a:r>
            <a:r>
              <a:rPr lang="pt-BR" dirty="0" err="1"/>
              <a:t>PoliMi</a:t>
            </a:r>
            <a:r>
              <a:rPr lang="pt-BR" dirty="0"/>
              <a:t>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12638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7685138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2469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Politecnico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Milano (</a:t>
            </a:r>
            <a:r>
              <a:rPr lang="pt-BR" dirty="0" err="1"/>
              <a:t>PoliMi</a:t>
            </a:r>
            <a:r>
              <a:rPr lang="pt-BR" dirty="0"/>
              <a:t>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42993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1798106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1244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Politecnico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Milano (</a:t>
            </a:r>
            <a:r>
              <a:rPr lang="pt-BR" dirty="0" err="1"/>
              <a:t>PoliMi</a:t>
            </a:r>
            <a:r>
              <a:rPr lang="pt-BR" dirty="0"/>
              <a:t>), por autor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F4E4DF3-3720-4870-AE1C-EA6B2498E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91632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D5C8532-9585-4256-AA43-B9FF5DC5D8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3533016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0674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DC800-96BA-41CE-8DDD-838C9BF2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Padova (UNIPD),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5916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188203"/>
              </p:ext>
            </p:extLst>
          </p:nvPr>
        </p:nvGraphicFramePr>
        <p:xfrm>
          <a:off x="829341" y="883519"/>
          <a:ext cx="10533313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7172987"/>
              </p:ext>
            </p:extLst>
          </p:nvPr>
        </p:nvGraphicFramePr>
        <p:xfrm>
          <a:off x="829337" y="883518"/>
          <a:ext cx="10533313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5250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6621780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CF426-FC3D-4494-B70D-02C8AEBF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Padova (UNIPD),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445062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1502894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6688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AADE9-3DF9-46F0-9B92-E0602DFA2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Padova (UNIPD),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242474"/>
              </p:ext>
            </p:extLst>
          </p:nvPr>
        </p:nvGraphicFramePr>
        <p:xfrm>
          <a:off x="829341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862287"/>
              </p:ext>
            </p:extLst>
          </p:nvPr>
        </p:nvGraphicFramePr>
        <p:xfrm>
          <a:off x="825795" y="883519"/>
          <a:ext cx="10536863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0781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Janine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Massarin</a:t>
            </a:r>
            <a:r>
              <a:rPr lang="pt-BR" cap="non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Figueiredo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Itália,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025204"/>
              </p:ext>
            </p:extLst>
          </p:nvPr>
        </p:nvGraphicFramePr>
        <p:xfrm>
          <a:off x="829343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1531563"/>
              </p:ext>
            </p:extLst>
          </p:nvPr>
        </p:nvGraphicFramePr>
        <p:xfrm>
          <a:off x="829341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Itália, por área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9FA9709-98BC-4FC2-AC16-11EE6C050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96649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49D5F37-3331-4AD4-9336-4DF0E56FF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6692677"/>
              </p:ext>
            </p:extLst>
          </p:nvPr>
        </p:nvGraphicFramePr>
        <p:xfrm>
          <a:off x="829341" y="883518"/>
          <a:ext cx="10533313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2221960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Itália, por palavra-chave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327624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Itália,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558801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2001673"/>
              </p:ext>
            </p:extLst>
          </p:nvPr>
        </p:nvGraphicFramePr>
        <p:xfrm>
          <a:off x="829342" y="883518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E9342-3797-4807-BB3D-A2B8F700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Milano (</a:t>
            </a:r>
            <a:r>
              <a:rPr lang="pt-BR" dirty="0" err="1"/>
              <a:t>UniMi</a:t>
            </a:r>
            <a:r>
              <a:rPr lang="pt-BR" dirty="0"/>
              <a:t>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8856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4127879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96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6DCEA-2503-4FEC-89B9-EA49385C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Milano (</a:t>
            </a:r>
            <a:r>
              <a:rPr lang="pt-BR" dirty="0" err="1"/>
              <a:t>UniMi</a:t>
            </a:r>
            <a:r>
              <a:rPr lang="pt-BR" dirty="0"/>
              <a:t>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7521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604058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042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2EB4D-8D3A-4A99-B829-C415F8D8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Università</a:t>
            </a:r>
            <a:r>
              <a:rPr lang="pt-BR" dirty="0"/>
              <a:t> </a:t>
            </a:r>
            <a:r>
              <a:rPr lang="pt-BR" dirty="0" err="1"/>
              <a:t>di</a:t>
            </a:r>
            <a:r>
              <a:rPr lang="pt-BR" dirty="0"/>
              <a:t> Milano (</a:t>
            </a:r>
            <a:r>
              <a:rPr lang="pt-BR" dirty="0" err="1"/>
              <a:t>UniMi</a:t>
            </a:r>
            <a:r>
              <a:rPr lang="pt-BR" dirty="0"/>
              <a:t>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37020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0394660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9408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313</TotalTime>
  <Words>398</Words>
  <Application>Microsoft Office PowerPoint</Application>
  <PresentationFormat>Widescreen</PresentationFormat>
  <Paragraphs>44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Itália, por ano</vt:lpstr>
      <vt:lpstr>Publicações da UFSCar em colaboração com instituições da Itália, por área</vt:lpstr>
      <vt:lpstr>Publicações da UFSCar em colaboração com instituições da Itália, por palavra-chave</vt:lpstr>
      <vt:lpstr>Publicações da UFSCar em colaboração com instituições da Itália, por instituição</vt:lpstr>
      <vt:lpstr>Publicações da UFSCar em colaboração com Università di Milano (UniMi), por ano</vt:lpstr>
      <vt:lpstr>Publicações da UFSCar em colaboração com Università di Milano (UniMi), por área</vt:lpstr>
      <vt:lpstr>Publicações da UFSCar em colaboração com Università di Milano (UniMi), por autor</vt:lpstr>
      <vt:lpstr>Publicações da UFSCar em colaboração com Università di Ferrara (Unife), por ano</vt:lpstr>
      <vt:lpstr>Publicações da UFSCar em colaboração com Università di Ferrara (Unife), por área</vt:lpstr>
      <vt:lpstr>Publicações da UFSCar em colaboração com Università di Ferrara (Unife), por autor</vt:lpstr>
      <vt:lpstr>Publicações da UFSCar em colaboração com Istituti di Ricovero e Cura a Carattere Scientifico (IRCCS), por ano</vt:lpstr>
      <vt:lpstr>Publicações da UFSCar em colaboração com Istituti di Ricovero e Cura a Carattere Scientifico (IRCCS), por área</vt:lpstr>
      <vt:lpstr>Publicações da UFSCar em colaboração com Istituti di Ricovero e Cura a Carattere Scientifico (IRCCS), por autor</vt:lpstr>
      <vt:lpstr>Publicações da UFSCar em colaboração com Politecnico di Milano (PoliMi), por ano</vt:lpstr>
      <vt:lpstr>Publicações da UFSCar em colaboração com Politecnico di Milano (PoliMi), por área</vt:lpstr>
      <vt:lpstr>Publicações da UFSCar em colaboração com Politecnico di Milano (PoliMi), por autor</vt:lpstr>
      <vt:lpstr>Publicações da UFSCar em colaboração com Università di Padova (UNIPD), por ano</vt:lpstr>
      <vt:lpstr>Publicações da UFSCar em colaboração com Università di Padova (UNIPD), por área</vt:lpstr>
      <vt:lpstr>Publicações da UFSCar em colaboração com Università di Padova (UNIPD),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Estagiário SPDI 1</cp:lastModifiedBy>
  <cp:revision>45</cp:revision>
  <dcterms:created xsi:type="dcterms:W3CDTF">2018-06-12T14:18:58Z</dcterms:created>
  <dcterms:modified xsi:type="dcterms:W3CDTF">2018-06-20T12:14:16Z</dcterms:modified>
</cp:coreProperties>
</file>